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24"/>
  </p:notesMasterIdLst>
  <p:handoutMasterIdLst>
    <p:handoutMasterId r:id="rId25"/>
  </p:handoutMasterIdLst>
  <p:sldIdLst>
    <p:sldId id="309" r:id="rId6"/>
    <p:sldId id="308" r:id="rId7"/>
    <p:sldId id="277" r:id="rId8"/>
    <p:sldId id="258" r:id="rId9"/>
    <p:sldId id="295" r:id="rId10"/>
    <p:sldId id="318" r:id="rId11"/>
    <p:sldId id="316" r:id="rId12"/>
    <p:sldId id="317" r:id="rId13"/>
    <p:sldId id="310" r:id="rId14"/>
    <p:sldId id="324" r:id="rId15"/>
    <p:sldId id="320" r:id="rId16"/>
    <p:sldId id="321" r:id="rId17"/>
    <p:sldId id="322" r:id="rId18"/>
    <p:sldId id="323" r:id="rId19"/>
    <p:sldId id="270" r:id="rId20"/>
    <p:sldId id="271" r:id="rId21"/>
    <p:sldId id="272" r:id="rId22"/>
    <p:sldId id="315" r:id="rId23"/>
  </p:sldIdLst>
  <p:sldSz cx="12192000" cy="6858000"/>
  <p:notesSz cx="6858000" cy="9144000"/>
  <p:embeddedFontLst>
    <p:embeddedFont>
      <p:font typeface="B Yagut" panose="00000400000000000000" pitchFamily="2" charset="-78"/>
      <p:regular r:id="rId26"/>
      <p:bold r:id="rId27"/>
    </p:embeddedFont>
    <p:embeddedFont>
      <p:font typeface="B Zar" panose="00000400000000000000" pitchFamily="2" charset="-78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Arial Black" panose="020B0A04020102020204" pitchFamily="34" charset="0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915E6-EB2F-4EA6-9950-56F923795093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F0BF6-2135-4A46-B81D-AA0952CE0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78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D48EE-ECB4-4A88-9ECF-B8AA6E02FCF8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828EF-4AFB-42D8-A46F-CB5C2AD623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06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2F13-EAD1-4102-869D-EB60943FCDB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93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5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20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5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81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80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61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35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51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94B0F-1D30-4C21-92A4-C41A87E5807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34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18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69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13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93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19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11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43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28EF-4AFB-42D8-A46F-CB5C2AD623B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48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142CD-48A6-437B-91AD-BDCB8712B4DF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9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3D69-9EC5-4076-BFEF-C29B020273B9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7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07BD-9BAA-4401-BCE6-393CC5871790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9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FFC32-815C-46B8-850B-22D3FD109518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200">
                <a:cs typeface="B Yagut" panose="00000400000000000000" pitchFamily="2" charset="-78"/>
              </a:defRPr>
            </a:lvl1pPr>
          </a:lstStyle>
          <a:p>
            <a:r>
              <a:rPr lang="fa-IR" dirty="0" smtClean="0"/>
              <a:t> </a:t>
            </a:r>
            <a:fld id="{F9536437-D7DE-4436-AE04-4F4735741BFC}" type="slidenum">
              <a:rPr lang="en-US" smtClean="0"/>
              <a:pPr/>
              <a:t>‹#›</a:t>
            </a:fld>
            <a:r>
              <a:rPr lang="fa-IR" dirty="0" smtClean="0"/>
              <a:t>23/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22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5016A-702A-4D5B-9FEC-AB92072EB380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0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D12A6-AC5D-407C-84A7-A0FABD523E86}" type="datetime1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39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72FC-0958-4191-B5B9-852898591C23}" type="datetime1">
              <a:rPr lang="en-US" smtClean="0"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400">
                <a:cs typeface="B Yagut" panose="00000400000000000000" pitchFamily="2" charset="-78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72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80431-BF44-4F8E-BD49-FD267B03E0AA}" type="datetime1">
              <a:rPr lang="en-US" smtClean="0"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C987-7B13-43F0-BC8D-4783001F9636}" type="datetime1">
              <a:rPr lang="en-US" smtClean="0"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75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65449-B6F8-412B-ABA6-6DCF1D105E4C}" type="datetime1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7495-1E0D-4090-B9C1-FF68193FC101}" type="datetime1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E832D-051A-4B41-8310-A9D73CC030D8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2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1424" y="0"/>
            <a:ext cx="6551740" cy="1048512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 smtClean="0">
                <a:cs typeface="B Yagut" panose="00000400000000000000" pitchFamily="2" charset="-78"/>
              </a:rPr>
              <a:t> مشخصات سند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670746" y="1243583"/>
            <a:ext cx="3510407" cy="542163"/>
          </a:xfrm>
        </p:spPr>
        <p:txBody>
          <a:bodyPr/>
          <a:lstStyle/>
          <a:p>
            <a:pPr algn="ctr" rtl="1"/>
            <a:r>
              <a:rPr lang="fa-IR" dirty="0" smtClean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47058" y="3377744"/>
            <a:ext cx="5157787" cy="2984416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200000"/>
              </a:lnSpc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مهندس </a:t>
            </a:r>
            <a:r>
              <a:rPr lang="fa-IR" sz="2000" b="1" dirty="0" smtClean="0">
                <a:cs typeface="B Yagut" panose="00000400000000000000" pitchFamily="2" charset="-78"/>
              </a:rPr>
              <a:t>احمدرضا رهسپار</a:t>
            </a:r>
          </a:p>
          <a:p>
            <a:pPr marL="0" indent="0" algn="ctr" rtl="1">
              <a:lnSpc>
                <a:spcPct val="200000"/>
              </a:lnSpc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کارشناس ارشد مهندسی بهداشت محیط</a:t>
            </a:r>
          </a:p>
          <a:p>
            <a:pPr marL="0" indent="0" algn="ctr" rtl="1">
              <a:lnSpc>
                <a:spcPct val="200000"/>
              </a:lnSpc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مربی مرکز آموزش بهورزی شهرستان </a:t>
            </a:r>
            <a:r>
              <a:rPr lang="fa-IR" sz="2000" b="1" dirty="0" smtClean="0">
                <a:cs typeface="B Yagut" panose="00000400000000000000" pitchFamily="2" charset="-78"/>
              </a:rPr>
              <a:t>داراب</a:t>
            </a:r>
          </a:p>
          <a:p>
            <a:pPr marL="0" indent="0" algn="ctr" rtl="1">
              <a:lnSpc>
                <a:spcPct val="200000"/>
              </a:lnSpc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 دانشگاه علوم پزشکی و خدمات بهداشتی درمانی </a:t>
            </a:r>
            <a:r>
              <a:rPr lang="fa-IR" sz="2000" b="1" dirty="0" smtClean="0">
                <a:cs typeface="B Yagut" panose="00000400000000000000" pitchFamily="2" charset="-78"/>
              </a:rPr>
              <a:t>شیراز</a:t>
            </a:r>
          </a:p>
          <a:p>
            <a:pPr marL="0" indent="0" algn="ctr" rtl="1">
              <a:lnSpc>
                <a:spcPct val="200000"/>
              </a:lnSpc>
              <a:buNone/>
            </a:pPr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329172" y="1611573"/>
            <a:ext cx="5183188" cy="432435"/>
          </a:xfrm>
        </p:spPr>
        <p:txBody>
          <a:bodyPr/>
          <a:lstStyle/>
          <a:p>
            <a:pPr algn="ctr" rtl="1"/>
            <a:r>
              <a:rPr lang="fa-IR" dirty="0" smtClean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536" y="2480691"/>
            <a:ext cx="5454460" cy="3684588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حیطه درس: </a:t>
            </a:r>
            <a:r>
              <a:rPr lang="fa-IR" sz="2000" b="1" dirty="0" smtClean="0">
                <a:cs typeface="B Yagut" panose="00000400000000000000" pitchFamily="2" charset="-78"/>
              </a:rPr>
              <a:t>بهداشت حرفه ای</a:t>
            </a:r>
          </a:p>
          <a:p>
            <a:pPr algn="r" rtl="1"/>
            <a:r>
              <a:rPr lang="fa-IR" sz="2000" dirty="0"/>
              <a:t>تاریخ </a:t>
            </a:r>
            <a:r>
              <a:rPr lang="fa-IR" sz="2000" dirty="0" smtClean="0"/>
              <a:t>آخرین </a:t>
            </a:r>
            <a:r>
              <a:rPr lang="fa-IR" sz="2000" dirty="0"/>
              <a:t>بازنگری: </a:t>
            </a:r>
            <a:r>
              <a:rPr lang="fa-IR" sz="2000" dirty="0" smtClean="0">
                <a:cs typeface="B Yagut" panose="00000400000000000000" pitchFamily="2" charset="-78"/>
              </a:rPr>
              <a:t>10 اردیبهشت 1399</a:t>
            </a: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نوبت تهیه: 1</a:t>
            </a: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 نام فایل: </a:t>
            </a:r>
            <a:r>
              <a:rPr lang="en-US" sz="2000" dirty="0" smtClean="0">
                <a:cs typeface="B Yagut" panose="00000400000000000000" pitchFamily="2" charset="-78"/>
              </a:rPr>
              <a:t>BH-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ashenaee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mokhtasar-ba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bimarihae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shoghli-edit1</a:t>
            </a:r>
            <a:endParaRPr lang="fa-I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hmad\Desktop\rahsepar-ahmadrez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2741" y="1913686"/>
            <a:ext cx="1066419" cy="1134009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1887" y="5555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6775" y="23931"/>
            <a:ext cx="10515600" cy="929422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جدول عوامل </a:t>
            </a:r>
            <a:r>
              <a:rPr lang="fa-IR" sz="4000" dirty="0">
                <a:cs typeface="B Yagut" panose="00000400000000000000" pitchFamily="2" charset="-78"/>
              </a:rPr>
              <a:t>زیان آور و خطرات موجود در محیط کار</a:t>
            </a:r>
            <a:endParaRPr lang="en-US" sz="4000" dirty="0">
              <a:cs typeface="B Yagut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6032" t="22135" r="15593" b="18612"/>
          <a:stretch/>
        </p:blipFill>
        <p:spPr>
          <a:xfrm>
            <a:off x="228599" y="953353"/>
            <a:ext cx="11382375" cy="5545605"/>
          </a:xfrm>
          <a:prstGeom prst="rect">
            <a:avLst/>
          </a:prstGeom>
        </p:spPr>
      </p:pic>
      <p:pic>
        <p:nvPicPr>
          <p:cNvPr id="3" name="جدول عوام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8925" y="5768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1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00"/>
    </mc:Choice>
    <mc:Fallback xmlns="">
      <p:transition spd="slow" advTm="84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/>
          <a:lstStyle/>
          <a:p>
            <a:pPr algn="ctr"/>
            <a:r>
              <a:rPr lang="fa-IR" dirty="0">
                <a:cs typeface="B Yagut" panose="00000400000000000000" pitchFamily="2" charset="-78"/>
              </a:rPr>
              <a:t>بیماریهای </a:t>
            </a:r>
            <a:r>
              <a:rPr lang="fa-IR" dirty="0" smtClean="0">
                <a:cs typeface="B Yagut" panose="00000400000000000000" pitchFamily="2" charset="-78"/>
              </a:rPr>
              <a:t>شغلی دستگاه </a:t>
            </a:r>
            <a:r>
              <a:rPr lang="fa-IR" dirty="0">
                <a:cs typeface="B Yagut" panose="00000400000000000000" pitchFamily="2" charset="-78"/>
              </a:rPr>
              <a:t>تنفسی 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0188"/>
            <a:ext cx="10515600" cy="4351338"/>
          </a:xfrm>
        </p:spPr>
        <p:txBody>
          <a:bodyPr/>
          <a:lstStyle/>
          <a:p>
            <a:pPr algn="r" rtl="1">
              <a:lnSpc>
                <a:spcPct val="200000"/>
              </a:lnSpc>
            </a:pPr>
            <a:r>
              <a:rPr lang="fa-IR" dirty="0" smtClean="0"/>
              <a:t>فیبروز </a:t>
            </a:r>
            <a:r>
              <a:rPr lang="fa-IR" dirty="0"/>
              <a:t>مزمن (پنوموکونیوز) </a:t>
            </a:r>
            <a:endParaRPr lang="fa-IR" dirty="0" smtClean="0"/>
          </a:p>
          <a:p>
            <a:pPr algn="r" rtl="1">
              <a:lnSpc>
                <a:spcPct val="200000"/>
              </a:lnSpc>
            </a:pPr>
            <a:r>
              <a:rPr lang="fa-IR" dirty="0" smtClean="0"/>
              <a:t>التهاب </a:t>
            </a:r>
            <a:r>
              <a:rPr lang="fa-IR" dirty="0"/>
              <a:t>حاد یا مزمن ریه </a:t>
            </a:r>
            <a:endParaRPr lang="fa-IR" dirty="0" smtClean="0"/>
          </a:p>
          <a:p>
            <a:pPr algn="r" rtl="1">
              <a:lnSpc>
                <a:spcPct val="200000"/>
              </a:lnSpc>
            </a:pPr>
            <a:r>
              <a:rPr lang="fa-IR" dirty="0" smtClean="0"/>
              <a:t>آسم 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/>
              <a:t>سرطان </a:t>
            </a:r>
            <a:endParaRPr lang="en-US" dirty="0"/>
          </a:p>
        </p:txBody>
      </p:sp>
      <p:pic>
        <p:nvPicPr>
          <p:cNvPr id="6" name="دستگاه تنفس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8575" y="5940425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425" y="1589086"/>
            <a:ext cx="4536798" cy="229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00"/>
    </mc:Choice>
    <mc:Fallback xmlns="">
      <p:transition spd="slow" advTm="139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اختلالات اسکلتی عضلانی ناشی از کار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درد کمر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درد گردن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سندروم </a:t>
            </a:r>
            <a:r>
              <a:rPr lang="fa-IR" dirty="0">
                <a:cs typeface="B Yagut" panose="00000400000000000000" pitchFamily="2" charset="-78"/>
              </a:rPr>
              <a:t>تونل کارپ 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درد شانه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6" name="اختلالات اسکلت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625" y="59563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25" y="1690688"/>
            <a:ext cx="260985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1775" y="1690688"/>
            <a:ext cx="2676525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9225" y="3844925"/>
            <a:ext cx="2200275" cy="2076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3475" y="4264025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8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00"/>
    </mc:Choice>
    <mc:Fallback xmlns="">
      <p:transition spd="slow" advTm="13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48"/>
            <a:ext cx="10515600" cy="890469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بیماری ها و عوارض پوستی ناشی از کار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9116"/>
            <a:ext cx="10515600" cy="5500047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علل و عوامل مستعد کننده بیماری های پوستی 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علل به وجود </a:t>
            </a:r>
            <a:r>
              <a:rPr lang="fa-IR" dirty="0" smtClean="0">
                <a:cs typeface="B Yagut" panose="00000400000000000000" pitchFamily="2" charset="-78"/>
              </a:rPr>
              <a:t>آورنده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شایعترین </a:t>
            </a:r>
            <a:r>
              <a:rPr lang="fa-IR" dirty="0">
                <a:cs typeface="B Yagut" panose="00000400000000000000" pitchFamily="2" charset="-78"/>
              </a:rPr>
              <a:t>بیماری پوستی شغلی درماتیت تماسی است که به دو نوع زیر تقسیم می شود: </a:t>
            </a:r>
          </a:p>
          <a:p>
            <a:pPr marL="457200" lvl="1" indent="0" algn="r" rtl="1">
              <a:lnSpc>
                <a:spcPct val="20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درماتیت تحریکی</a:t>
            </a:r>
          </a:p>
          <a:p>
            <a:pPr marL="457200" lvl="1" indent="0" algn="r" rtl="1">
              <a:lnSpc>
                <a:spcPct val="20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درماتیت آلرژیك 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6" name="پوست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2484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0212" y="4178300"/>
            <a:ext cx="2619375" cy="1743075"/>
          </a:xfrm>
          <a:prstGeom prst="rect">
            <a:avLst/>
          </a:prstGeom>
        </p:spPr>
      </p:pic>
      <p:sp>
        <p:nvSpPr>
          <p:cNvPr id="8" name="AutoShape 2" descr="اگزما | التهاب پوستی یا درماتیت: علل، علائم و درمان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8432"/>
          <a:stretch/>
        </p:blipFill>
        <p:spPr>
          <a:xfrm>
            <a:off x="1745455" y="4249737"/>
            <a:ext cx="3259965" cy="16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9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00"/>
    </mc:Choice>
    <mc:Fallback xmlns="">
      <p:transition spd="slow" advTm="10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760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بیماریهای شغلی دستگاه عصبی و </a:t>
            </a:r>
            <a:r>
              <a:rPr lang="fa-IR" sz="4000" dirty="0" smtClean="0">
                <a:cs typeface="B Yagut" panose="00000400000000000000" pitchFamily="2" charset="-78"/>
              </a:rPr>
              <a:t>روانی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حدود 20 درصد </a:t>
            </a:r>
            <a:r>
              <a:rPr lang="fa-IR" dirty="0">
                <a:cs typeface="B Yagut" panose="00000400000000000000" pitchFamily="2" charset="-78"/>
              </a:rPr>
              <a:t>کارگران از مشکلات روحی - روانی رنج می برند 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حدود 30 غیبت </a:t>
            </a:r>
            <a:r>
              <a:rPr lang="fa-IR" dirty="0">
                <a:cs typeface="B Yagut" panose="00000400000000000000" pitchFamily="2" charset="-78"/>
              </a:rPr>
              <a:t>ها ناشی از وضعیت نامناسب </a:t>
            </a:r>
            <a:r>
              <a:rPr lang="fa-IR" dirty="0" smtClean="0">
                <a:cs typeface="B Yagut" panose="00000400000000000000" pitchFamily="2" charset="-78"/>
              </a:rPr>
              <a:t>روانی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معروف به بیماری نامرئی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استرس مهمترین عارضه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علائم فیزیکی فشار عصبی ناشی از کار 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7" name="اختلالات عصب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872163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350" y="2728912"/>
            <a:ext cx="2876550" cy="1590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" y="4395788"/>
            <a:ext cx="2730500" cy="189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50"/>
    </mc:Choice>
    <mc:Fallback xmlns="">
      <p:transition spd="slow" advTm="103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163" y="81888"/>
            <a:ext cx="7518780" cy="1325563"/>
          </a:xfrm>
          <a:solidFill>
            <a:schemeClr val="bg1"/>
          </a:solidFill>
        </p:spPr>
        <p:txBody>
          <a:bodyPr/>
          <a:lstStyle/>
          <a:p>
            <a:pPr algn="ctr" rtl="1"/>
            <a:r>
              <a:rPr lang="fa-IR" dirty="0" smtClean="0">
                <a:cs typeface="B Yagut" panose="00000400000000000000" pitchFamily="2" charset="-78"/>
              </a:rPr>
              <a:t>خلاصه و نتیجه گیری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9" y="1238771"/>
            <a:ext cx="11505062" cy="509379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3300" dirty="0" smtClean="0">
                <a:cs typeface="B Yagut" panose="00000400000000000000" pitchFamily="2" charset="-78"/>
              </a:rPr>
              <a:t>با توجه به مطالب ارائه شده در این فصل چنین بر می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آید که در محیط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های کاری به دلایل مختلف بیماری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های شغلی متنوعی در کمین شاغلین می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باشد که بی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توجهی به آنها صدمات جبران ناپذیری به دنبال دارد. بهورز به عنوان مسئول سلامت یک روستا بایستی با این بیماری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ها آشنایی داشته و با کمک مهارت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هایی که در بخش شناسایی عوامل زیان 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 آور به دست می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آورد بتواند از بروز بیماری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های شغلی تا حد ممکن در شاغلین روستا جلوگیری بعمل آورد.</a:t>
            </a:r>
          </a:p>
        </p:txBody>
      </p:sp>
      <p:pic>
        <p:nvPicPr>
          <p:cNvPr id="6" name="خلاص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925" y="57229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50"/>
    </mc:Choice>
    <mc:Fallback xmlns="">
      <p:transition spd="slow" advTm="88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0250" y="1651378"/>
            <a:ext cx="11354937" cy="4749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 smtClean="0">
                <a:cs typeface="B Yagut" panose="00000400000000000000" pitchFamily="2" charset="-78"/>
              </a:rPr>
              <a:t>بیماریهای </a:t>
            </a:r>
            <a:r>
              <a:rPr lang="fa-IR" sz="2800" dirty="0">
                <a:cs typeface="B Yagut" panose="00000400000000000000" pitchFamily="2" charset="-78"/>
              </a:rPr>
              <a:t>شغلی و بیماریهای مرتبط با </a:t>
            </a:r>
            <a:r>
              <a:rPr lang="fa-IR" sz="2800" dirty="0" smtClean="0">
                <a:cs typeface="B Yagut" panose="00000400000000000000" pitchFamily="2" charset="-78"/>
              </a:rPr>
              <a:t>شغل را تعریف نموده و </a:t>
            </a:r>
            <a:r>
              <a:rPr lang="fa-IR" sz="2800" dirty="0">
                <a:cs typeface="B Yagut" panose="00000400000000000000" pitchFamily="2" charset="-78"/>
              </a:rPr>
              <a:t>اختلاف این دو را بیان </a:t>
            </a:r>
            <a:r>
              <a:rPr lang="fa-IR" sz="2800" dirty="0" smtClean="0">
                <a:cs typeface="B Yagut" panose="00000400000000000000" pitchFamily="2" charset="-78"/>
              </a:rPr>
              <a:t>نمائید؟</a:t>
            </a:r>
            <a:endParaRPr lang="fa-IR" sz="2800" dirty="0">
              <a:cs typeface="B Yagut" panose="000004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cs typeface="B Yagut" panose="00000400000000000000" pitchFamily="2" charset="-78"/>
              </a:rPr>
              <a:t>ویژگی</a:t>
            </a:r>
            <a:r>
              <a:rPr lang="fa-IR" sz="2800" dirty="0">
                <a:cs typeface="B Zar"/>
              </a:rPr>
              <a:t>‌</a:t>
            </a:r>
            <a:r>
              <a:rPr lang="fa-IR" sz="2800" dirty="0">
                <a:cs typeface="B Yagut" panose="00000400000000000000" pitchFamily="2" charset="-78"/>
              </a:rPr>
              <a:t>های بيماري</a:t>
            </a:r>
            <a:r>
              <a:rPr lang="fa-IR" sz="2800" dirty="0">
                <a:cs typeface="B Zar"/>
              </a:rPr>
              <a:t>‌</a:t>
            </a:r>
            <a:r>
              <a:rPr lang="fa-IR" sz="2800" dirty="0">
                <a:cs typeface="B Yagut" panose="00000400000000000000" pitchFamily="2" charset="-78"/>
              </a:rPr>
              <a:t>هاي شغلي را بیان </a:t>
            </a:r>
            <a:r>
              <a:rPr lang="fa-IR" sz="2800" dirty="0" smtClean="0">
                <a:cs typeface="B Yagut" panose="00000400000000000000" pitchFamily="2" charset="-78"/>
              </a:rPr>
              <a:t>نمائید؟</a:t>
            </a:r>
            <a:endParaRPr lang="fa-IR" sz="2800" dirty="0">
              <a:cs typeface="B Yagut" panose="000004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cs typeface="B Yagut" panose="00000400000000000000" pitchFamily="2" charset="-78"/>
              </a:rPr>
              <a:t> روشهای </a:t>
            </a:r>
            <a:r>
              <a:rPr lang="fa-IR" sz="2800" dirty="0">
                <a:latin typeface="B Yaghot"/>
              </a:rPr>
              <a:t>پیشگیری از بیماری های شغلی را </a:t>
            </a:r>
            <a:r>
              <a:rPr lang="fa-IR" sz="2800" dirty="0" smtClean="0">
                <a:latin typeface="B Yaghot"/>
              </a:rPr>
              <a:t>توضیح دهید؟</a:t>
            </a:r>
            <a:endParaRPr lang="fa-IR" sz="2800" dirty="0">
              <a:cs typeface="B Yagut" panose="000004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cs typeface="B Yagut" panose="00000400000000000000" pitchFamily="2" charset="-78"/>
              </a:rPr>
              <a:t>انواع بیماریهای شغلی ناشی از عوامل زیان آور مختلف را بیان </a:t>
            </a:r>
            <a:r>
              <a:rPr lang="fa-IR" sz="2800" dirty="0" smtClean="0">
                <a:cs typeface="B Yagut" panose="00000400000000000000" pitchFamily="2" charset="-78"/>
              </a:rPr>
              <a:t>نمائید؟</a:t>
            </a:r>
            <a:endParaRPr lang="fa-IR" sz="2800" dirty="0">
              <a:cs typeface="B Yagut" panose="00000400000000000000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sz="2800" dirty="0">
                <a:cs typeface="B Yagut" panose="00000400000000000000" pitchFamily="2" charset="-78"/>
              </a:rPr>
              <a:t>بیماریهای شغلی دستگاه تنفسی، اختلالات اسکلتی عضلانی، بیماریهای پوستی و بیماریهای  دستگاه عصبی ناشی از کار را توضیح </a:t>
            </a:r>
            <a:r>
              <a:rPr lang="fa-IR" sz="2800" dirty="0" smtClean="0">
                <a:cs typeface="B Yagut" panose="00000400000000000000" pitchFamily="2" charset="-78"/>
              </a:rPr>
              <a:t>دهید؟</a:t>
            </a: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پرسش تمرین</a:t>
            </a:r>
            <a:endParaRPr lang="en-US" sz="4000" dirty="0">
              <a:cs typeface="B Yagut" panose="00000400000000000000" pitchFamily="2" charset="-78"/>
            </a:endParaRPr>
          </a:p>
        </p:txBody>
      </p:sp>
      <p:pic>
        <p:nvPicPr>
          <p:cNvPr id="5" name="پرس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3275" y="5826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90"/>
    </mc:Choice>
    <mc:Fallback xmlns="">
      <p:transition spd="slow" advTm="40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فهرست منابع: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603" y="1825624"/>
            <a:ext cx="11546006" cy="221411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anose="00000400000000000000" pitchFamily="2" charset="-78"/>
              </a:rPr>
              <a:t>مرکز سلامت محیط و </a:t>
            </a:r>
            <a:r>
              <a:rPr lang="fa-IR" sz="2400" dirty="0" smtClean="0">
                <a:cs typeface="B Yagut" panose="00000400000000000000" pitchFamily="2" charset="-78"/>
              </a:rPr>
              <a:t>کار </a:t>
            </a:r>
            <a:r>
              <a:rPr lang="fa-IR" sz="2400" dirty="0">
                <a:cs typeface="B Yagut" panose="00000400000000000000" pitchFamily="2" charset="-78"/>
              </a:rPr>
              <a:t>معاونت </a:t>
            </a:r>
            <a:r>
              <a:rPr lang="fa-IR" sz="2400" dirty="0" smtClean="0">
                <a:cs typeface="B Yagut" panose="00000400000000000000" pitchFamily="2" charset="-78"/>
              </a:rPr>
              <a:t>بهداشت،</a:t>
            </a:r>
            <a:r>
              <a:rPr lang="fa-IR" sz="2400" dirty="0">
                <a:cs typeface="B Yagut" panose="00000400000000000000" pitchFamily="2" charset="-78"/>
              </a:rPr>
              <a:t> بسته آموزشي  بهداشت حرفه اي و طب كار بر اساس بسته خدمت (شماره دو)،</a:t>
            </a:r>
            <a:r>
              <a:rPr lang="fa-IR" sz="2400" dirty="0" smtClean="0">
                <a:cs typeface="B Yagut" panose="00000400000000000000" pitchFamily="2" charset="-78"/>
              </a:rPr>
              <a:t> وزارت بهداشت درمان </a:t>
            </a:r>
            <a:r>
              <a:rPr lang="fa-IR" sz="2400" dirty="0">
                <a:cs typeface="B Yagut" panose="00000400000000000000" pitchFamily="2" charset="-78"/>
              </a:rPr>
              <a:t>و آموزش </a:t>
            </a:r>
            <a:r>
              <a:rPr lang="fa-IR" sz="2400" dirty="0" smtClean="0">
                <a:cs typeface="B Yagut" panose="00000400000000000000" pitchFamily="2" charset="-78"/>
              </a:rPr>
              <a:t>پزشکی، 1394 </a:t>
            </a:r>
            <a:endParaRPr lang="fa-IR" sz="2400" dirty="0">
              <a:cs typeface="B Yagut" panose="000004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anose="00000400000000000000" pitchFamily="2" charset="-78"/>
              </a:rPr>
              <a:t>همت‌جو،ی. </a:t>
            </a:r>
            <a:r>
              <a:rPr lang="fa-IR" sz="2400" dirty="0">
                <a:cs typeface="B Yagut" panose="00000400000000000000" pitchFamily="2" charset="-78"/>
              </a:rPr>
              <a:t>بیماریهای </a:t>
            </a:r>
            <a:r>
              <a:rPr lang="fa-IR" sz="2400" dirty="0" smtClean="0">
                <a:cs typeface="B Yagut" panose="00000400000000000000" pitchFamily="2" charset="-78"/>
              </a:rPr>
              <a:t>شغلی، دانشگاه علوم پزشکی و خدمات بهداشتی درمانی </a:t>
            </a:r>
            <a:r>
              <a:rPr lang="fa-IR" sz="2400" dirty="0">
                <a:cs typeface="B Yagut" panose="00000400000000000000" pitchFamily="2" charset="-78"/>
              </a:rPr>
              <a:t>تبریز </a:t>
            </a:r>
            <a:r>
              <a:rPr lang="fa-IR" sz="2400" dirty="0" smtClean="0">
                <a:cs typeface="B Yagut" panose="00000400000000000000" pitchFamily="2" charset="-78"/>
              </a:rPr>
              <a:t>1395</a:t>
            </a:r>
          </a:p>
        </p:txBody>
      </p:sp>
      <p:pic>
        <p:nvPicPr>
          <p:cNvPr id="6" name="خداحافظ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4775" y="5273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0"/>
    </mc:Choice>
    <mc:Fallback xmlns="">
      <p:transition spd="slow" advTm="17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12800" y="1447801"/>
            <a:ext cx="103632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71462" y="3200400"/>
            <a:ext cx="10763325" cy="1752600"/>
          </a:xfrm>
        </p:spPr>
        <p:txBody>
          <a:bodyPr>
            <a:normAutofit/>
          </a:bodyPr>
          <a:lstStyle/>
          <a:p>
            <a:pPr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دانشگاه علوم پزشکی و خدمات بهداشتی درمانی شیراز</a:t>
            </a:r>
          </a:p>
          <a:p>
            <a:pPr rtl="1"/>
            <a:r>
              <a:rPr lang="fa-IR" dirty="0" smtClean="0"/>
              <a:t>امور بهورزی معاونت بهداشت</a:t>
            </a:r>
            <a:endParaRPr lang="en-US" dirty="0" smtClean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پست الکترونیک</a:t>
            </a:r>
            <a:r>
              <a:rPr lang="en-US" dirty="0" smtClean="0">
                <a:solidFill>
                  <a:schemeClr val="tx1"/>
                </a:solidFill>
                <a:cs typeface="B Yagut" panose="00000400000000000000" pitchFamily="2" charset="-78"/>
              </a:rPr>
              <a:t>  </a:t>
            </a:r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B Yagut" panose="00000400000000000000" pitchFamily="2" charset="-78"/>
              </a:rPr>
              <a:t>Shiraz_behvarz@sums.ac.ir</a:t>
            </a:r>
            <a:endParaRPr lang="en-US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6464" y="1746913"/>
            <a:ext cx="9144000" cy="204716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rtl="1">
              <a:lnSpc>
                <a:spcPct val="200000"/>
              </a:lnSpc>
            </a:pPr>
            <a:r>
              <a:rPr lang="fa-IR" sz="4400" kern="2000" dirty="0" smtClean="0">
                <a:cs typeface="B Yagut" panose="00000400000000000000" pitchFamily="2" charset="-78"/>
              </a:rPr>
              <a:t>آشنایی مختصر با بیماریهای شغلی </a:t>
            </a:r>
            <a:br>
              <a:rPr lang="fa-IR" sz="4400" kern="2000" dirty="0" smtClean="0">
                <a:cs typeface="B Yagut" panose="00000400000000000000" pitchFamily="2" charset="-78"/>
              </a:rPr>
            </a:br>
            <a:r>
              <a:rPr lang="fa-IR" sz="3200" kern="2000" dirty="0" smtClean="0">
                <a:cs typeface="B Yagut" panose="00000400000000000000" pitchFamily="2" charset="-78"/>
              </a:rPr>
              <a:t>با تاکید بر بسته های خدمات سلامت</a:t>
            </a:r>
            <a:endParaRPr lang="fa-IR" sz="4400" kern="2000" dirty="0" smtClean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00" y="6032500"/>
            <a:ext cx="609600" cy="6096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048860" y="4546242"/>
            <a:ext cx="3899208" cy="10873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lnSpc>
                <a:spcPct val="200000"/>
              </a:lnSpc>
            </a:pPr>
            <a:r>
              <a:rPr lang="fa-IR" sz="4400" kern="2000" dirty="0" smtClean="0">
                <a:cs typeface="B Yagut" panose="00000400000000000000" pitchFamily="2" charset="-78"/>
              </a:rPr>
              <a:t>بهداشت حرفه ای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225" y="180361"/>
            <a:ext cx="2809875" cy="1628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62" y="180361"/>
            <a:ext cx="2619375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775" y="5270500"/>
            <a:ext cx="3333750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3400" y="4738261"/>
            <a:ext cx="2552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4"/>
    </mc:Choice>
    <mc:Fallback xmlns="">
      <p:transition spd="slow" advTm="11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75" y="941364"/>
            <a:ext cx="11764369" cy="5279523"/>
          </a:xfrm>
        </p:spPr>
        <p:txBody>
          <a:bodyPr vert="horz" lIns="91440" tIns="45720" rIns="91440" bIns="45720" rtlCol="0" anchor="ctr"/>
          <a:lstStyle/>
          <a:p>
            <a:pPr marL="0" algn="r" rtl="1">
              <a:lnSpc>
                <a:spcPct val="150000"/>
              </a:lnSpc>
            </a:pPr>
            <a:r>
              <a:rPr lang="fa-IR" sz="2400" dirty="0">
                <a:cs typeface="B Yagut" panose="00000400000000000000" pitchFamily="2" charset="-78"/>
              </a:rPr>
              <a:t>انتظار می‌رود فراگیر پس از مطالعه این درس بتواند</a:t>
            </a:r>
          </a:p>
          <a:p>
            <a:pPr marL="0" algn="r" rtl="1">
              <a:lnSpc>
                <a:spcPct val="150000"/>
              </a:lnSpc>
            </a:pPr>
            <a:r>
              <a:rPr lang="fa-IR" sz="2400" dirty="0">
                <a:cs typeface="B Yagut" panose="00000400000000000000" pitchFamily="2" charset="-78"/>
              </a:rPr>
              <a:t> تعاریف بیماریهای شغلی و بیماریهای مرتبط با شغل و اختلاف این دو را بیان نمایند.</a:t>
            </a:r>
          </a:p>
          <a:p>
            <a:pPr marL="0" algn="r" rtl="1">
              <a:lnSpc>
                <a:spcPct val="150000"/>
              </a:lnSpc>
            </a:pPr>
            <a:r>
              <a:rPr lang="fa-IR" sz="2400" dirty="0">
                <a:cs typeface="B Yagut" panose="00000400000000000000" pitchFamily="2" charset="-78"/>
              </a:rPr>
              <a:t>ویژگی‌های بيماري‌هاي شغلي را بیان نمایند.</a:t>
            </a:r>
          </a:p>
          <a:p>
            <a:pPr marL="0" algn="r" rtl="1">
              <a:lnSpc>
                <a:spcPct val="150000"/>
              </a:lnSpc>
            </a:pPr>
            <a:r>
              <a:rPr lang="fa-IR" sz="2400" dirty="0">
                <a:cs typeface="B Yagut" panose="00000400000000000000" pitchFamily="2" charset="-78"/>
              </a:rPr>
              <a:t> روشهای پیشگیری از بیماری های شغلی را بیان نمایند.</a:t>
            </a:r>
          </a:p>
          <a:p>
            <a:pPr marL="0" algn="r" rtl="1">
              <a:lnSpc>
                <a:spcPct val="150000"/>
              </a:lnSpc>
            </a:pPr>
            <a:r>
              <a:rPr lang="fa-IR" sz="2400" dirty="0">
                <a:cs typeface="B Yagut" panose="00000400000000000000" pitchFamily="2" charset="-78"/>
              </a:rPr>
              <a:t>انواع بیماریهای شغلی ناشی از عوامل زیان آور مختلف را بیان نمایند.</a:t>
            </a:r>
          </a:p>
          <a:p>
            <a:pPr marL="0" algn="r" rtl="1">
              <a:lnSpc>
                <a:spcPct val="150000"/>
              </a:lnSpc>
            </a:pPr>
            <a:r>
              <a:rPr lang="fa-IR" sz="2400" dirty="0">
                <a:cs typeface="B Yagut" panose="00000400000000000000" pitchFamily="2" charset="-78"/>
              </a:rPr>
              <a:t>بیماریهای شغلی دستگاه تنفسی، اختلالات اسکلتی عضلانی، بیماریهای پوستی و بیماریهای  دستگاه عصبی ناشی از کار را توضیح دهند.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096836" y="0"/>
            <a:ext cx="4256964" cy="98263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r"/>
            <a:r>
              <a:rPr lang="fa-IR" sz="4000" dirty="0" smtClean="0">
                <a:cs typeface="B Yagut" panose="00000400000000000000" pitchFamily="2" charset="-78"/>
              </a:rPr>
              <a:t>اهداف آموزشی</a:t>
            </a:r>
            <a:endParaRPr lang="en-US" sz="4000" dirty="0">
              <a:cs typeface="B Yagut" panose="00000400000000000000" pitchFamily="2" charset="-78"/>
            </a:endParaRPr>
          </a:p>
        </p:txBody>
      </p:sp>
      <p:pic>
        <p:nvPicPr>
          <p:cNvPr id="7" name="اهدا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6625" y="6035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0"/>
    </mc:Choice>
    <mc:Fallback xmlns="">
      <p:transition spd="slow" advTm="4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1486" y="0"/>
            <a:ext cx="3206086" cy="846161"/>
          </a:xfrm>
          <a:solidFill>
            <a:schemeClr val="bg1"/>
          </a:solidFill>
        </p:spPr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فهرست عناوین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031" y="870280"/>
            <a:ext cx="10515600" cy="589218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altLang="en-US" sz="2400" dirty="0" smtClean="0">
                <a:cs typeface="B Yagut" panose="00000400000000000000" pitchFamily="2" charset="-78"/>
              </a:rPr>
              <a:t>مقدمه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altLang="en-US" sz="2400" dirty="0" smtClean="0">
                <a:cs typeface="B Yagut" panose="00000400000000000000" pitchFamily="2" charset="-78"/>
              </a:rPr>
              <a:t>تعاریف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ویژگی</a:t>
            </a:r>
            <a:r>
              <a:rPr lang="fa-IR" sz="2400" dirty="0" smtClean="0">
                <a:cs typeface="B Zar"/>
              </a:rPr>
              <a:t>‌</a:t>
            </a:r>
            <a:r>
              <a:rPr lang="fa-IR" sz="2400" dirty="0" smtClean="0">
                <a:cs typeface="B Yagut" panose="00000400000000000000" pitchFamily="2" charset="-78"/>
              </a:rPr>
              <a:t>های بيماري</a:t>
            </a:r>
            <a:r>
              <a:rPr lang="fa-IR" sz="2400" dirty="0" smtClean="0">
                <a:cs typeface="B Zar"/>
              </a:rPr>
              <a:t>‌</a:t>
            </a:r>
            <a:r>
              <a:rPr lang="fa-IR" sz="2400" dirty="0" smtClean="0">
                <a:cs typeface="B Yagut" panose="00000400000000000000" pitchFamily="2" charset="-78"/>
              </a:rPr>
              <a:t>هاي شغلي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پیشگیری از بیماری های شغلی</a:t>
            </a:r>
            <a:endParaRPr lang="en-US" sz="24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Yagut" panose="00000400000000000000" pitchFamily="2" charset="-78"/>
              </a:rPr>
              <a:t>انواع </a:t>
            </a:r>
            <a:r>
              <a:rPr lang="fa-IR" sz="2400" dirty="0">
                <a:cs typeface="B Yagut" panose="00000400000000000000" pitchFamily="2" charset="-78"/>
              </a:rPr>
              <a:t>بیماریهای </a:t>
            </a:r>
            <a:r>
              <a:rPr lang="fa-IR" sz="2400" dirty="0" smtClean="0">
                <a:cs typeface="B Yagut" panose="00000400000000000000" pitchFamily="2" charset="-78"/>
              </a:rPr>
              <a:t>شغلی(از </a:t>
            </a:r>
            <a:r>
              <a:rPr lang="fa-IR" sz="2400" dirty="0">
                <a:cs typeface="B Yagut" panose="00000400000000000000" pitchFamily="2" charset="-78"/>
              </a:rPr>
              <a:t>لحاظ مواجهه با عامل زیان آور</a:t>
            </a:r>
            <a:r>
              <a:rPr lang="fa-IR" sz="2400" dirty="0" smtClean="0">
                <a:cs typeface="B Yagut" panose="00000400000000000000" pitchFamily="2" charset="-78"/>
              </a:rPr>
              <a:t>)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بیماریهای شغلی دستگاه </a:t>
            </a:r>
            <a:r>
              <a:rPr lang="fa-IR" sz="2400" dirty="0" smtClean="0">
                <a:cs typeface="B Yagut" panose="00000400000000000000" pitchFamily="2" charset="-78"/>
              </a:rPr>
              <a:t>تنفسی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اختلالات اسکلتی عضلانی ناشی از </a:t>
            </a:r>
            <a:r>
              <a:rPr lang="fa-IR" sz="2400" dirty="0" smtClean="0">
                <a:cs typeface="B Yagut" panose="00000400000000000000" pitchFamily="2" charset="-78"/>
              </a:rPr>
              <a:t>کار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بیماری ها و عوارض پوستی ناشی از کار </a:t>
            </a:r>
            <a:endParaRPr lang="fa-IR" sz="2400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بیماریهای شغلی دستگاه عصبی و </a:t>
            </a:r>
            <a:r>
              <a:rPr lang="fa-IR" sz="2400" dirty="0" smtClean="0">
                <a:cs typeface="B Yagut" panose="00000400000000000000" pitchFamily="2" charset="-78"/>
              </a:rPr>
              <a:t>روانی</a:t>
            </a:r>
          </a:p>
        </p:txBody>
      </p:sp>
      <p:pic>
        <p:nvPicPr>
          <p:cNvPr id="6" name="عناوی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2375" y="6152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00"/>
    </mc:Choice>
    <mc:Fallback xmlns="">
      <p:transition spd="slow" advTm="3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95740" y="849554"/>
            <a:ext cx="11425767" cy="5519675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altLang="en-US" sz="3200" dirty="0">
                <a:cs typeface="B Yagut" panose="00000400000000000000" pitchFamily="2" charset="-78"/>
              </a:rPr>
              <a:t>بر اساس آمارهای ارائه شده از سازمان بهداشت جهانی</a:t>
            </a:r>
            <a:endParaRPr lang="en-US" sz="32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32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کارگران</a:t>
            </a:r>
            <a:r>
              <a:rPr lang="fa-IR" altLang="en-US" sz="3200" i="1" dirty="0" smtClean="0">
                <a:solidFill>
                  <a:srgbClr val="FF0000"/>
                </a:solidFill>
                <a:cs typeface="B Yagut" panose="00000400000000000000" pitchFamily="2" charset="-78"/>
              </a:rPr>
              <a:t> </a:t>
            </a:r>
            <a:r>
              <a:rPr lang="fa-IR" altLang="en-US" sz="3200" dirty="0" smtClean="0">
                <a:latin typeface="Arial Black" pitchFamily="34" charset="0"/>
                <a:cs typeface="B Yagut" panose="00000400000000000000" pitchFamily="2" charset="-78"/>
              </a:rPr>
              <a:t>بیش از دیگر افراد جامعه در معرض حوادث، خطرات و بیماریهای ناشی از کار قرار دارند در نتیجه .....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3200" dirty="0" smtClean="0">
                <a:solidFill>
                  <a:schemeClr val="tx1"/>
                </a:solidFill>
                <a:latin typeface="Arial Black" pitchFamily="34" charset="0"/>
                <a:cs typeface="B Yagut" panose="00000400000000000000" pitchFamily="2" charset="-78"/>
              </a:rPr>
              <a:t>بیماریهای شغلی دارای ویژگیهای خاص خود است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3200" dirty="0" smtClean="0">
                <a:solidFill>
                  <a:schemeClr val="tx1"/>
                </a:solidFill>
                <a:latin typeface="Arial Black" pitchFamily="34" charset="0"/>
                <a:cs typeface="B Yagut" panose="00000400000000000000" pitchFamily="2" charset="-78"/>
              </a:rPr>
              <a:t>به مرور زمان ایجاد می شود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3200" dirty="0" smtClean="0">
                <a:solidFill>
                  <a:schemeClr val="tx1"/>
                </a:solidFill>
                <a:latin typeface="Arial Black" pitchFamily="34" charset="0"/>
                <a:cs typeface="B Yagut" panose="00000400000000000000" pitchFamily="2" charset="-78"/>
              </a:rPr>
              <a:t>درمان پذیر نبودن در اکثر موارد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3200" dirty="0" smtClean="0">
                <a:solidFill>
                  <a:schemeClr val="tx1"/>
                </a:solidFill>
                <a:latin typeface="Arial Black" pitchFamily="34" charset="0"/>
                <a:cs typeface="B Yagut" panose="00000400000000000000" pitchFamily="2" charset="-78"/>
              </a:rPr>
              <a:t>قابل شناسایی و پیشگیری 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3200" dirty="0" smtClean="0">
                <a:solidFill>
                  <a:schemeClr val="tx1"/>
                </a:solidFill>
                <a:latin typeface="Arial Black" pitchFamily="34" charset="0"/>
                <a:cs typeface="B Yagut" panose="00000400000000000000" pitchFamily="2" charset="-78"/>
              </a:rPr>
              <a:t>بهترین کار از بین بردن عامل ایجاد کننده بیماری</a:t>
            </a:r>
          </a:p>
        </p:txBody>
      </p:sp>
      <p:sp>
        <p:nvSpPr>
          <p:cNvPr id="5" name="Rectangle 4"/>
          <p:cNvSpPr/>
          <p:nvPr/>
        </p:nvSpPr>
        <p:spPr>
          <a:xfrm>
            <a:off x="5469417" y="128789"/>
            <a:ext cx="11817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altLang="en-US" sz="4000" dirty="0" smtClean="0">
                <a:cs typeface="B Yagut" panose="00000400000000000000" pitchFamily="2" charset="-78"/>
              </a:rPr>
              <a:t>مقدمه</a:t>
            </a:r>
          </a:p>
        </p:txBody>
      </p:sp>
      <p:pic>
        <p:nvPicPr>
          <p:cNvPr id="3" name="مقدمه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68525" y="6054725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58450"/>
    </mc:Choice>
    <mc:Fallback xmlns="">
      <p:transition advTm="58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5924" y="0"/>
            <a:ext cx="3720152" cy="917765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anose="00000400000000000000" pitchFamily="2" charset="-78"/>
              </a:rPr>
              <a:t>تعاریف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856" y="1068648"/>
            <a:ext cx="10515600" cy="1872918"/>
          </a:xfrm>
        </p:spPr>
        <p:txBody>
          <a:bodyPr/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s-AF" dirty="0" smtClean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بیماریهای شغلی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بیماریهای مرتبط با شغل</a:t>
            </a:r>
            <a:endParaRPr lang="fa-IR" dirty="0">
              <a:cs typeface="B Yagut" panose="00000400000000000000" pitchFamily="2" charset="-78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494800"/>
              </p:ext>
            </p:extLst>
          </p:nvPr>
        </p:nvGraphicFramePr>
        <p:xfrm>
          <a:off x="354842" y="2753182"/>
          <a:ext cx="11546006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3003"/>
                <a:gridCol w="577300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بیماریهای مرتبط با کار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بیماریهای ناشی از کار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بیشتر در افراد جامعه دیده می شود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اصولا</a:t>
                      </a:r>
                      <a:r>
                        <a:rPr lang="fa-IR" sz="2800" baseline="0" dirty="0" smtClean="0">
                          <a:cs typeface="B Yagut" panose="00000400000000000000" pitchFamily="2" charset="-78"/>
                        </a:rPr>
                        <a:t> در میان جمعیت کاری ایجاد میشود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مواجهه در محیط کار ممکن است یک عامل بیماری باشد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مواجهه با عامل ایجاد کننده در محیط کار ضروری است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ممکن است مشمول غرامت باشد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مشمول غرامت می باشد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ممکن است امکان پیشگیری وجود داشته باشد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cs typeface="B Yagut" panose="00000400000000000000" pitchFamily="2" charset="-78"/>
                        </a:rPr>
                        <a:t>امکان پیشگیری وجود دارد</a:t>
                      </a:r>
                      <a:endParaRPr lang="en-US" sz="28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تعاری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8975" y="603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3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0"/>
    </mc:Choice>
    <mc:Fallback xmlns="">
      <p:transition spd="slow" advTm="1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3487" y="1518360"/>
            <a:ext cx="113462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 Yaghot"/>
              </a:rPr>
              <a:t>تظاهرات </a:t>
            </a:r>
            <a:r>
              <a:rPr lang="en-US" sz="2800" dirty="0">
                <a:latin typeface="B Yaghot"/>
              </a:rPr>
              <a:t>بالینی و آسیب شناختی اغلب بیماری های شغلی با تظاهرات بیماری های غیر </a:t>
            </a:r>
            <a:r>
              <a:rPr lang="en-US" sz="2800" dirty="0" smtClean="0">
                <a:latin typeface="B Yaghot"/>
              </a:rPr>
              <a:t>شغلی یکسان است</a:t>
            </a:r>
            <a:endParaRPr lang="fa-IR" sz="2800" dirty="0" smtClean="0">
              <a:latin typeface="B Yaghot"/>
            </a:endParaRPr>
          </a:p>
          <a:p>
            <a:pPr marL="457200" indent="-457200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 Yaghot"/>
              </a:rPr>
              <a:t> </a:t>
            </a:r>
            <a:r>
              <a:rPr lang="en-US" sz="2800" dirty="0">
                <a:latin typeface="B Yaghot"/>
              </a:rPr>
              <a:t>بیماری شغلی ممکن است پس از قطع تماس و مواجهه نیز بروز </a:t>
            </a:r>
            <a:r>
              <a:rPr lang="en-US" sz="2800" dirty="0" smtClean="0">
                <a:latin typeface="B Yaghot"/>
              </a:rPr>
              <a:t>نماید </a:t>
            </a:r>
            <a:endParaRPr lang="fa-IR" sz="2800" dirty="0" smtClean="0">
              <a:latin typeface="B Yaghot"/>
            </a:endParaRPr>
          </a:p>
          <a:p>
            <a:pPr marL="457200" indent="-457200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 Yaghot"/>
              </a:rPr>
              <a:t> </a:t>
            </a:r>
            <a:r>
              <a:rPr lang="en-US" sz="2800" dirty="0">
                <a:latin typeface="B Yaghot"/>
              </a:rPr>
              <a:t>تظاهرات بالینی بیماری شغلی بستگی به دوز و مدت زمان مواجهه </a:t>
            </a:r>
            <a:r>
              <a:rPr lang="en-US" sz="2800" dirty="0" smtClean="0">
                <a:latin typeface="B Yaghot"/>
              </a:rPr>
              <a:t>دارند</a:t>
            </a:r>
            <a:endParaRPr lang="fa-IR" sz="2800" dirty="0" smtClean="0">
              <a:latin typeface="B Yaghot"/>
            </a:endParaRPr>
          </a:p>
          <a:p>
            <a:pPr marL="457200" indent="-457200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B Yaghot"/>
              </a:rPr>
              <a:t>عوامل </a:t>
            </a:r>
            <a:r>
              <a:rPr lang="en-US" sz="2800" dirty="0">
                <a:latin typeface="B Yaghot"/>
              </a:rPr>
              <a:t>شغلی می توانند همراه با عوامل غیرشغلی در ایجاد بیماری نقش داشته باشند</a:t>
            </a:r>
          </a:p>
        </p:txBody>
      </p:sp>
      <p:sp>
        <p:nvSpPr>
          <p:cNvPr id="6" name="Rectangle 5"/>
          <p:cNvSpPr/>
          <p:nvPr/>
        </p:nvSpPr>
        <p:spPr>
          <a:xfrm>
            <a:off x="3360361" y="354749"/>
            <a:ext cx="5089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B Yaghot"/>
              </a:rPr>
              <a:t>ویژگی</a:t>
            </a:r>
            <a:r>
              <a:rPr lang="en-US" sz="4000" dirty="0" smtClean="0">
                <a:latin typeface="B Yaghot"/>
                <a:cs typeface="B Yagut" panose="00000400000000000000" pitchFamily="2" charset="-78"/>
              </a:rPr>
              <a:t>‌</a:t>
            </a:r>
            <a:r>
              <a:rPr lang="en-US" sz="4000" dirty="0" smtClean="0">
                <a:latin typeface="B Yaghot"/>
              </a:rPr>
              <a:t>های بیما</a:t>
            </a:r>
            <a:r>
              <a:rPr lang="fa-IR" sz="4000" dirty="0" smtClean="0">
                <a:latin typeface="B Yaghot"/>
              </a:rPr>
              <a:t>ر</a:t>
            </a:r>
            <a:r>
              <a:rPr lang="en-US" sz="4000" dirty="0" smtClean="0">
                <a:latin typeface="B Yaghot"/>
              </a:rPr>
              <a:t>ی</a:t>
            </a:r>
            <a:r>
              <a:rPr lang="en-US" sz="4000" dirty="0" smtClean="0">
                <a:latin typeface="B Yaghot"/>
                <a:cs typeface="B Yagut" panose="00000400000000000000" pitchFamily="2" charset="-78"/>
              </a:rPr>
              <a:t>‌</a:t>
            </a:r>
            <a:r>
              <a:rPr lang="en-US" sz="4000" dirty="0" smtClean="0">
                <a:latin typeface="B Yaghot"/>
              </a:rPr>
              <a:t>های </a:t>
            </a:r>
            <a:r>
              <a:rPr lang="en-US" sz="4000" dirty="0">
                <a:latin typeface="B Yaghot"/>
              </a:rPr>
              <a:t>شغلی </a:t>
            </a:r>
            <a:endParaRPr lang="en-US" sz="4000" dirty="0"/>
          </a:p>
        </p:txBody>
      </p:sp>
      <p:pic>
        <p:nvPicPr>
          <p:cNvPr id="4" name="ویژگیهای شغ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8925" y="5902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9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00"/>
    </mc:Choice>
    <mc:Fallback xmlns="">
      <p:transition spd="slow" advTm="1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218" y="1075784"/>
            <a:ext cx="1142356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rt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a-IR" sz="2800" dirty="0" smtClean="0">
                <a:latin typeface="B Yaghot"/>
              </a:rPr>
              <a:t>پیشگیری </a:t>
            </a:r>
            <a:r>
              <a:rPr lang="fa-IR" sz="2800" dirty="0">
                <a:latin typeface="B Yaghot"/>
              </a:rPr>
              <a:t>نوع اول </a:t>
            </a:r>
            <a:r>
              <a:rPr lang="fa-IR" sz="2800" dirty="0" smtClean="0">
                <a:latin typeface="B Yaghot"/>
              </a:rPr>
              <a:t>:</a:t>
            </a:r>
          </a:p>
          <a:p>
            <a:pPr marL="457200" indent="-457200" algn="just" rt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a-IR" sz="2800" dirty="0" smtClean="0">
                <a:latin typeface="B Yaghot"/>
              </a:rPr>
              <a:t>پیشگیری </a:t>
            </a:r>
            <a:r>
              <a:rPr lang="fa-IR" sz="2800" dirty="0">
                <a:latin typeface="B Yaghot"/>
              </a:rPr>
              <a:t>نوع </a:t>
            </a:r>
            <a:r>
              <a:rPr lang="fa-IR" sz="2800" dirty="0" smtClean="0">
                <a:latin typeface="B Yaghot"/>
              </a:rPr>
              <a:t>دوم: </a:t>
            </a:r>
          </a:p>
          <a:p>
            <a:pPr marL="457200" indent="-457200" algn="just" rtl="1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a-IR" sz="2800" dirty="0" smtClean="0">
                <a:latin typeface="B Yaghot"/>
              </a:rPr>
              <a:t>پیشگیری </a:t>
            </a:r>
            <a:r>
              <a:rPr lang="fa-IR" sz="2800" dirty="0">
                <a:latin typeface="B Yaghot"/>
              </a:rPr>
              <a:t>نوع سوم </a:t>
            </a:r>
            <a:r>
              <a:rPr lang="fa-IR" sz="2800" dirty="0" smtClean="0">
                <a:latin typeface="B Yaghot"/>
              </a:rPr>
              <a:t>:</a:t>
            </a:r>
            <a:endParaRPr lang="en-US" sz="2800" dirty="0">
              <a:latin typeface="B Yagho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1289" y="226541"/>
            <a:ext cx="5303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latin typeface="B Yaghot"/>
              </a:rPr>
              <a:t>پیشگیری از بیماری های </a:t>
            </a:r>
            <a:r>
              <a:rPr lang="fa-IR" sz="4000" dirty="0" smtClean="0">
                <a:latin typeface="B Yaghot"/>
              </a:rPr>
              <a:t>شغلی</a:t>
            </a:r>
            <a:endParaRPr lang="en-US" sz="4000" dirty="0">
              <a:latin typeface="B Yaghot"/>
            </a:endParaRPr>
          </a:p>
        </p:txBody>
      </p:sp>
      <p:pic>
        <p:nvPicPr>
          <p:cNvPr id="7" name="پیشگیر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9475" y="576897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587" y="3669590"/>
            <a:ext cx="2619375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511" y="934427"/>
            <a:ext cx="2620451" cy="227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5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00"/>
    </mc:Choice>
    <mc:Fallback xmlns="">
      <p:transition spd="slow" advTm="15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انواع بیماریهای شغلی </a:t>
            </a:r>
            <a:r>
              <a:rPr lang="fa-IR" dirty="0" smtClean="0">
                <a:cs typeface="B Yagut" panose="00000400000000000000" pitchFamily="2" charset="-78"/>
              </a:rPr>
              <a:t/>
            </a:r>
            <a:br>
              <a:rPr lang="fa-IR" dirty="0" smtClean="0">
                <a:cs typeface="B Yagut" panose="00000400000000000000" pitchFamily="2" charset="-78"/>
              </a:rPr>
            </a:br>
            <a:r>
              <a:rPr lang="fa-IR" sz="2400" dirty="0" smtClean="0">
                <a:cs typeface="B Yagut" panose="00000400000000000000" pitchFamily="2" charset="-78"/>
              </a:rPr>
              <a:t>(از لحاظ مواجهه با عامل زیان آور)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531" y="1707344"/>
            <a:ext cx="11354938" cy="4834482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ناشی از عوامل زیان آور فیزیکی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ناشی از عوامل زیان آور شیمیایی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ناشی از عوامل زیان آور بیولوژیک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ناشی از عوامل زیان آور ارگونومیکی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Yagut" panose="00000400000000000000" pitchFamily="2" charset="-78"/>
              </a:rPr>
              <a:t>ناشی از عوامل زیان آور روانی</a:t>
            </a:r>
          </a:p>
          <a:p>
            <a:pPr algn="r" rtl="1">
              <a:lnSpc>
                <a:spcPct val="200000"/>
              </a:lnSpc>
            </a:pPr>
            <a:endParaRPr lang="en-US" dirty="0"/>
          </a:p>
        </p:txBody>
      </p:sp>
      <p:pic>
        <p:nvPicPr>
          <p:cNvPr id="6" name="بیماریهای شغلی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8475" y="5657850"/>
            <a:ext cx="609600" cy="682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75" y="1548997"/>
            <a:ext cx="6423025" cy="3596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00"/>
    </mc:Choice>
    <mc:Fallback xmlns="">
      <p:transition spd="slow" advTm="8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2|0.7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5NN7CDR5NKU2-831-210</_dlc_DocId>
    <_dlc_DocIdUrl xmlns="1047730d-92e1-4018-9084-d932fd3a7f58">
      <Url>http://www.health.gov.ir/hnd/_layouts/DocIdRedir.aspx?ID=5NN7CDR5NKU2-831-210</Url>
      <Description>5NN7CDR5NKU2-831-210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019D3F-29DF-4C7C-B9DE-CD5CDDABDD4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B8D4906-52C9-4F8B-B387-6E7227406F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6AA950-7A9A-451B-9B72-2FAF2678738E}">
  <ds:schemaRefs>
    <ds:schemaRef ds:uri="http://schemas.microsoft.com/office/2006/metadata/properties"/>
    <ds:schemaRef ds:uri="http://purl.org/dc/elements/1.1/"/>
    <ds:schemaRef ds:uri="1047730d-92e1-4018-9084-d932fd3a7f58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2fdc5dc-769e-4543-b10d-fbea3dac4417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4BE8553B-66E9-4615-A17C-A91AA32DCD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</TotalTime>
  <Words>815</Words>
  <Application>Microsoft Office PowerPoint</Application>
  <PresentationFormat>Widescreen</PresentationFormat>
  <Paragraphs>122</Paragraphs>
  <Slides>18</Slides>
  <Notes>18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Wingdings</vt:lpstr>
      <vt:lpstr>B Yagut</vt:lpstr>
      <vt:lpstr>B Zar</vt:lpstr>
      <vt:lpstr>Calibri</vt:lpstr>
      <vt:lpstr>B Yaghot</vt:lpstr>
      <vt:lpstr>Times New Roman</vt:lpstr>
      <vt:lpstr>Calibri Light</vt:lpstr>
      <vt:lpstr>Arial Black</vt:lpstr>
      <vt:lpstr>Office Theme</vt:lpstr>
      <vt:lpstr> مشخصات سند</vt:lpstr>
      <vt:lpstr>آشنایی مختصر با بیماریهای شغلی  با تاکید بر بسته های خدمات سلامت</vt:lpstr>
      <vt:lpstr>اهداف آموزشی</vt:lpstr>
      <vt:lpstr>فهرست عناوین</vt:lpstr>
      <vt:lpstr>PowerPoint Presentation</vt:lpstr>
      <vt:lpstr>تعاریف</vt:lpstr>
      <vt:lpstr>PowerPoint Presentation</vt:lpstr>
      <vt:lpstr>PowerPoint Presentation</vt:lpstr>
      <vt:lpstr>انواع بیماریهای شغلی  (از لحاظ مواجهه با عامل زیان آور)</vt:lpstr>
      <vt:lpstr>جدول عوامل زیان آور و خطرات موجود در محیط کار</vt:lpstr>
      <vt:lpstr>بیماریهای شغلی دستگاه تنفسی </vt:lpstr>
      <vt:lpstr>اختلالات اسکلتی عضلانی ناشی از کار</vt:lpstr>
      <vt:lpstr>بیماری ها و عوارض پوستی ناشی از کار </vt:lpstr>
      <vt:lpstr>بیماریهای شغلی دستگاه عصبی و روانی</vt:lpstr>
      <vt:lpstr>خلاصه و نتیجه گیری</vt:lpstr>
      <vt:lpstr>پرسش تمرین</vt:lpstr>
      <vt:lpstr>فهرست منابع: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آشنایی مختصر با بیماریهای شغلی</dc:title>
  <dc:creator>لیلا قوامی</dc:creator>
  <cp:lastModifiedBy>Sima Jalali</cp:lastModifiedBy>
  <cp:revision>197</cp:revision>
  <dcterms:created xsi:type="dcterms:W3CDTF">2020-04-18T04:50:23Z</dcterms:created>
  <dcterms:modified xsi:type="dcterms:W3CDTF">2020-12-06T10:35:56Z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8d95f634-d9c8-4aa2-ba00-02bcddef7626</vt:lpwstr>
  </property>
</Properties>
</file>